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7" r:id="rId1"/>
  </p:sldMasterIdLst>
  <p:notesMasterIdLst>
    <p:notesMasterId r:id="rId10"/>
  </p:notesMasterIdLst>
  <p:sldIdLst>
    <p:sldId id="256" r:id="rId2"/>
    <p:sldId id="262" r:id="rId3"/>
    <p:sldId id="263" r:id="rId4"/>
    <p:sldId id="265" r:id="rId5"/>
    <p:sldId id="266" r:id="rId6"/>
    <p:sldId id="267" r:id="rId7"/>
    <p:sldId id="269" r:id="rId8"/>
    <p:sldId id="268" r:id="rId9"/>
  </p:sldIdLst>
  <p:sldSz cx="6858000" cy="5143500"/>
  <p:notesSz cx="9939338" cy="14368463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2A71"/>
    <a:srgbClr val="8E2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242EA8-FA5B-4774-A455-E38D3EFC507D}" v="2" dt="2024-03-17T05:13:34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870" autoAdjust="0"/>
  </p:normalViewPr>
  <p:slideViewPr>
    <p:cSldViewPr snapToGrid="0" snapToObjects="1">
      <p:cViewPr varScale="1">
        <p:scale>
          <a:sx n="99" d="100"/>
          <a:sy n="99" d="100"/>
        </p:scale>
        <p:origin x="1704" y="82"/>
      </p:cViewPr>
      <p:guideLst>
        <p:guide orient="horz" pos="2160"/>
        <p:guide pos="216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720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720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F5225-8B15-4741-8E44-D7B633AB1641}" type="datetimeFigureOut">
              <a:rPr lang="en-AU" smtClean="0"/>
              <a:t>17/03/2024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6725" y="1795463"/>
            <a:ext cx="6465888" cy="4849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775" y="6915150"/>
            <a:ext cx="7951788" cy="56578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47738"/>
            <a:ext cx="4306888" cy="720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9275" y="13647738"/>
            <a:ext cx="4308475" cy="720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87BEC-5734-4EF6-8CED-AA42DBEC89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1679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70022" y="4251193"/>
            <a:ext cx="1714500" cy="762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44472" y="688042"/>
            <a:ext cx="2493308" cy="2248811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algn="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492054" y="3184502"/>
            <a:ext cx="2945726" cy="479822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pic>
        <p:nvPicPr>
          <p:cNvPr id="2" name="Picture 1" descr="Case Conference_2.JPG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8164" y="322900"/>
            <a:ext cx="2001807" cy="215265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8713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3840" y="845402"/>
            <a:ext cx="6061261" cy="376469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840" y="274639"/>
            <a:ext cx="5132573" cy="563561"/>
          </a:xfrm>
          <a:prstGeom prst="rect">
            <a:avLst/>
          </a:prstGeom>
        </p:spPr>
        <p:txBody>
          <a:bodyPr/>
          <a:lstStyle>
            <a:lvl1pPr algn="l">
              <a:defRPr sz="3200" u="none">
                <a:solidFill>
                  <a:srgbClr val="7B2A7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024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840" y="274639"/>
            <a:ext cx="5132573" cy="563561"/>
          </a:xfrm>
          <a:prstGeom prst="rect">
            <a:avLst/>
          </a:prstGeom>
        </p:spPr>
        <p:txBody>
          <a:bodyPr/>
          <a:lstStyle>
            <a:lvl1pPr algn="l">
              <a:defRPr sz="3200" u="none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9341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633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if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ackground 02.tif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84755" y="4551455"/>
            <a:ext cx="1143000" cy="5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6" r:id="rId3"/>
    <p:sldLayoutId id="2147483775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4472" y="688042"/>
            <a:ext cx="2493308" cy="1279746"/>
          </a:xfrm>
        </p:spPr>
        <p:txBody>
          <a:bodyPr/>
          <a:lstStyle/>
          <a:p>
            <a:r>
              <a:rPr lang="en-US" dirty="0"/>
              <a:t>Connected Care project guide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 Benjamin McElwee</a:t>
            </a:r>
          </a:p>
          <a:p>
            <a:r>
              <a:rPr lang="en-US" dirty="0"/>
              <a:t>Orthopaedic Registrar</a:t>
            </a:r>
          </a:p>
        </p:txBody>
      </p:sp>
    </p:spTree>
    <p:extLst>
      <p:ext uri="{BB962C8B-B14F-4D97-AF65-F5344CB8AC3E}">
        <p14:creationId xmlns:p14="http://schemas.microsoft.com/office/powerpoint/2010/main" val="4147541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C9DE30A-EF47-9740-83EB-C3B45C1FD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>
                <a:ea typeface="ＭＳ Ｐゴシック"/>
              </a:rPr>
              <a:t>Unaccredited registrars</a:t>
            </a:r>
            <a:endParaRPr lang="en-US" dirty="0"/>
          </a:p>
        </p:txBody>
      </p:sp>
      <p:pic>
        <p:nvPicPr>
          <p:cNvPr id="4" name="Picture 3" descr="Call To Arm Memes (OC) : r/RedDeadOnline">
            <a:extLst>
              <a:ext uri="{FF2B5EF4-FFF2-40B4-BE49-F238E27FC236}">
                <a16:creationId xmlns:a16="http://schemas.microsoft.com/office/drawing/2014/main" id="{D1419630-6F5E-C502-3991-A64346582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665" y="1247545"/>
            <a:ext cx="4647447" cy="308889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8870D6F-4FF2-581F-9AED-7C2FDDB7B79A}"/>
              </a:ext>
            </a:extLst>
          </p:cNvPr>
          <p:cNvSpPr txBox="1"/>
          <p:nvPr/>
        </p:nvSpPr>
        <p:spPr>
          <a:xfrm>
            <a:off x="4367570" y="3452040"/>
            <a:ext cx="1353302" cy="738664"/>
          </a:xfrm>
          <a:prstGeom prst="rect">
            <a:avLst/>
          </a:prstGeom>
          <a:solidFill>
            <a:srgbClr val="00B05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ea typeface="ＭＳ Ｐゴシック"/>
                <a:cs typeface="Arial"/>
              </a:rPr>
              <a:t>Not doing PROMS f/u calls </a:t>
            </a:r>
            <a:endParaRPr lang="en-US" sz="1400" b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3189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4815F8C-9A57-F959-CBD0-3818DFE4A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841" y="845402"/>
            <a:ext cx="5745482" cy="3764698"/>
          </a:xfrm>
        </p:spPr>
        <p:txBody>
          <a:bodyPr lIns="0" tIns="0" rIns="0" bIns="0" anchor="t">
            <a:normAutofit/>
          </a:bodyPr>
          <a:lstStyle/>
          <a:p>
            <a:r>
              <a:rPr lang="en-US" dirty="0">
                <a:ea typeface="ＭＳ Ｐゴシック"/>
              </a:rPr>
              <a:t>Aim to call at least 5 patients per week in order to keep up top date with patients who have returned PROMs</a:t>
            </a:r>
          </a:p>
          <a:p>
            <a:r>
              <a:rPr lang="en-US" dirty="0">
                <a:ea typeface="ＭＳ Ｐゴシック"/>
              </a:rPr>
              <a:t>Decide on 1 of 4 options:</a:t>
            </a:r>
          </a:p>
          <a:p>
            <a:pPr lvl="1">
              <a:buFont typeface="Courier New" charset="0"/>
              <a:buChar char="o"/>
            </a:pPr>
            <a:r>
              <a:rPr lang="en-US" sz="1600" dirty="0">
                <a:ea typeface="ＭＳ Ｐゴシック"/>
              </a:rPr>
              <a:t>Keep current appointment (if needing further review and has an appointment)</a:t>
            </a:r>
          </a:p>
          <a:p>
            <a:pPr lvl="1">
              <a:buFont typeface="Courier New" charset="0"/>
              <a:buChar char="o"/>
            </a:pPr>
            <a:r>
              <a:rPr lang="en-US" sz="1600" dirty="0">
                <a:ea typeface="ＭＳ Ｐゴシック"/>
              </a:rPr>
              <a:t>No Appointment needed (if not needing further review and already discharged)</a:t>
            </a:r>
          </a:p>
          <a:p>
            <a:pPr lvl="1">
              <a:buFont typeface="Courier New" charset="0"/>
              <a:buChar char="o"/>
            </a:pPr>
            <a:r>
              <a:rPr lang="en-US" sz="1600" dirty="0">
                <a:ea typeface="ＭＳ Ｐゴシック"/>
              </a:rPr>
              <a:t>To be discharged (if not needing further review but still has appt)</a:t>
            </a:r>
          </a:p>
          <a:p>
            <a:pPr lvl="1">
              <a:buFont typeface="Courier New" charset="0"/>
              <a:buChar char="o"/>
            </a:pPr>
            <a:r>
              <a:rPr lang="en-US" sz="1600" dirty="0">
                <a:ea typeface="ＭＳ Ｐゴシック"/>
              </a:rPr>
              <a:t>New appt to be booked (if needing further review but has been discharged)</a:t>
            </a:r>
          </a:p>
          <a:p>
            <a:r>
              <a:rPr lang="en-US" sz="1800" dirty="0">
                <a:ea typeface="ＭＳ Ｐゴシック"/>
              </a:rPr>
              <a:t>Document on Sunray database and EMR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FC9792-8A82-22AA-C87B-6D413BC8D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What to do?</a:t>
            </a:r>
          </a:p>
        </p:txBody>
      </p:sp>
    </p:spTree>
    <p:extLst>
      <p:ext uri="{BB962C8B-B14F-4D97-AF65-F5344CB8AC3E}">
        <p14:creationId xmlns:p14="http://schemas.microsoft.com/office/powerpoint/2010/main" val="4283181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417217-DBF3-A724-D92C-23F0C56EE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 anchor="t">
            <a:normAutofit/>
          </a:bodyPr>
          <a:lstStyle/>
          <a:p>
            <a:r>
              <a:rPr lang="en-US" dirty="0">
                <a:ea typeface="ＭＳ Ｐゴシック"/>
              </a:rPr>
              <a:t>Log in to Sunray</a:t>
            </a:r>
            <a:endParaRPr lang="en-US" dirty="0"/>
          </a:p>
          <a:p>
            <a:pPr lvl="1">
              <a:buFont typeface="Courier New" charset="0"/>
              <a:buChar char="o"/>
            </a:pPr>
            <a:r>
              <a:rPr lang="en-US" dirty="0">
                <a:ea typeface="ＭＳ Ｐゴシック"/>
              </a:rPr>
              <a:t>ortho</a:t>
            </a:r>
          </a:p>
          <a:p>
            <a:pPr lvl="1">
              <a:buFont typeface="Courier New" charset="0"/>
              <a:buChar char="o"/>
            </a:pPr>
            <a:r>
              <a:rPr lang="en-US" dirty="0" err="1">
                <a:ea typeface="ＭＳ Ｐゴシック"/>
              </a:rPr>
              <a:t>orthoreg</a:t>
            </a:r>
            <a:endParaRPr lang="en-US" dirty="0">
              <a:ea typeface="ＭＳ Ｐゴシック"/>
            </a:endParaRPr>
          </a:p>
          <a:p>
            <a:r>
              <a:rPr lang="en-US" dirty="0">
                <a:ea typeface="ＭＳ Ｐゴシック"/>
              </a:rPr>
              <a:t>Click the “CONNECTED CARE" tab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FA5A2B-AAFA-4A1B-8DFC-E221537E8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What to do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4560B7-5AF0-DCCC-6580-517BB0E8B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655" y="2246092"/>
            <a:ext cx="3567026" cy="2776012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C3819077-2A80-383D-6B5E-D69FEB367BA2}"/>
              </a:ext>
            </a:extLst>
          </p:cNvPr>
          <p:cNvSpPr/>
          <p:nvPr/>
        </p:nvSpPr>
        <p:spPr>
          <a:xfrm>
            <a:off x="4293283" y="3210781"/>
            <a:ext cx="932062" cy="94276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3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C94E195-1B60-4E41-6307-29254946F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 anchor="t">
            <a:normAutofit/>
          </a:bodyPr>
          <a:lstStyle/>
          <a:p>
            <a:r>
              <a:rPr lang="en-US" sz="1800" dirty="0">
                <a:ea typeface="ＭＳ Ｐゴシック"/>
              </a:rPr>
              <a:t>Click the "Tele" tab at the top (not "ASC")</a:t>
            </a:r>
          </a:p>
          <a:p>
            <a:r>
              <a:rPr lang="en-US" sz="1800" dirty="0">
                <a:ea typeface="ＭＳ Ｐゴシック"/>
              </a:rPr>
              <a:t>Click either "OHS" (hip) or "OKS" (knee) from the drop-down list then hit “Click to refresh table”</a:t>
            </a:r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C62E03-1C6A-7EB8-6E07-BD85A2B41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>
                <a:ea typeface="ＭＳ Ｐゴシック"/>
              </a:rPr>
              <a:t>What to do</a:t>
            </a:r>
            <a:endParaRPr lang="en-US" dirty="0"/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FDA9822E-6259-91A2-6DCD-4D482AC4D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30" y="2037789"/>
            <a:ext cx="4518690" cy="1996325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F68826EC-50DD-9A56-905A-932A9DE56152}"/>
              </a:ext>
            </a:extLst>
          </p:cNvPr>
          <p:cNvSpPr/>
          <p:nvPr/>
        </p:nvSpPr>
        <p:spPr>
          <a:xfrm>
            <a:off x="78157" y="2040006"/>
            <a:ext cx="419705" cy="236733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C014012-B4B9-1EF3-DEB9-62E002F59C61}"/>
              </a:ext>
            </a:extLst>
          </p:cNvPr>
          <p:cNvSpPr/>
          <p:nvPr/>
        </p:nvSpPr>
        <p:spPr>
          <a:xfrm>
            <a:off x="261128" y="2317850"/>
            <a:ext cx="541684" cy="304499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40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30B5E3-6603-303A-105F-B405930FE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840" y="845402"/>
            <a:ext cx="5665035" cy="3764698"/>
          </a:xfrm>
        </p:spPr>
        <p:txBody>
          <a:bodyPr lIns="0" tIns="0" rIns="0" bIns="0" anchor="t">
            <a:normAutofit/>
          </a:bodyPr>
          <a:lstStyle/>
          <a:p>
            <a:r>
              <a:rPr lang="en-US" sz="1600" dirty="0">
                <a:ea typeface="ＭＳ Ｐゴシック"/>
              </a:rPr>
              <a:t>Pick a patient who does not already have a decision.</a:t>
            </a:r>
            <a:endParaRPr lang="en-US" sz="1600" dirty="0"/>
          </a:p>
          <a:p>
            <a:r>
              <a:rPr lang="en-US" sz="1600" dirty="0">
                <a:ea typeface="ＭＳ Ｐゴシック"/>
              </a:rPr>
              <a:t>Call the patient, can be brief</a:t>
            </a:r>
          </a:p>
          <a:p>
            <a:r>
              <a:rPr lang="en-US" sz="1600" dirty="0">
                <a:ea typeface="Calibri"/>
                <a:cs typeface="Calibri"/>
              </a:rPr>
              <a:t>Document on Sunray:</a:t>
            </a:r>
          </a:p>
          <a:p>
            <a:pPr lvl="1"/>
            <a:r>
              <a:rPr lang="en-US" sz="1400" dirty="0">
                <a:ea typeface="Calibri"/>
                <a:cs typeface="Calibri"/>
              </a:rPr>
              <a:t>date you called them (Tele Date)</a:t>
            </a:r>
          </a:p>
          <a:p>
            <a:pPr lvl="1"/>
            <a:r>
              <a:rPr lang="en-US" sz="1400" dirty="0">
                <a:ea typeface="Calibri"/>
                <a:cs typeface="Calibri"/>
              </a:rPr>
              <a:t>who called them (Tele)</a:t>
            </a:r>
          </a:p>
          <a:p>
            <a:pPr lvl="1"/>
            <a:r>
              <a:rPr lang="en-US" sz="1400" dirty="0">
                <a:ea typeface="Calibri"/>
                <a:cs typeface="Calibri"/>
              </a:rPr>
              <a:t>your decision (Decision)</a:t>
            </a:r>
          </a:p>
          <a:p>
            <a:r>
              <a:rPr lang="en-US" sz="1600" dirty="0">
                <a:ea typeface="Calibri"/>
                <a:cs typeface="Calibri"/>
              </a:rPr>
              <a:t>There is also a "Clinician comments" column in which you can add any more information if needed (this is for the admin staff only, clinical information should be input to Cerner)</a:t>
            </a:r>
          </a:p>
          <a:p>
            <a:endParaRPr lang="en-US" sz="1600" dirty="0">
              <a:ea typeface="ＭＳ Ｐゴシック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3FED43-E477-CD24-2E4A-05C5CD41D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>
                <a:ea typeface="ＭＳ Ｐゴシック"/>
              </a:rPr>
              <a:t>What to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997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33A405A7-DFC5-8D5A-6095-7EC8D554A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57" y="1809790"/>
            <a:ext cx="6244936" cy="3130867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93FED43-E477-CD24-2E4A-05C5CD41D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>
                <a:ea typeface="ＭＳ Ｐゴシック"/>
              </a:rPr>
              <a:t>What to do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A6304CF-5B3A-05CA-A5A1-43F32FD0A5B8}"/>
              </a:ext>
            </a:extLst>
          </p:cNvPr>
          <p:cNvCxnSpPr/>
          <p:nvPr/>
        </p:nvCxnSpPr>
        <p:spPr>
          <a:xfrm>
            <a:off x="5436343" y="1821059"/>
            <a:ext cx="13102" cy="7178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DCF8D6E-0319-B427-8C5A-FCD4803241A7}"/>
              </a:ext>
            </a:extLst>
          </p:cNvPr>
          <p:cNvCxnSpPr>
            <a:cxnSpLocks/>
          </p:cNvCxnSpPr>
          <p:nvPr/>
        </p:nvCxnSpPr>
        <p:spPr>
          <a:xfrm>
            <a:off x="3873489" y="1788569"/>
            <a:ext cx="19879" cy="7382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FF7E871-AC06-C775-8B62-70B8575712F3}"/>
              </a:ext>
            </a:extLst>
          </p:cNvPr>
          <p:cNvCxnSpPr>
            <a:cxnSpLocks/>
          </p:cNvCxnSpPr>
          <p:nvPr/>
        </p:nvCxnSpPr>
        <p:spPr>
          <a:xfrm>
            <a:off x="4537575" y="1803146"/>
            <a:ext cx="6325" cy="7382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E681AA4E-8369-0331-3E2E-9F81D0A356FE}"/>
              </a:ext>
            </a:extLst>
          </p:cNvPr>
          <p:cNvSpPr/>
          <p:nvPr/>
        </p:nvSpPr>
        <p:spPr>
          <a:xfrm>
            <a:off x="65279" y="1929538"/>
            <a:ext cx="862595" cy="119447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1A7FEC-C090-CB4D-20C8-D93C51509250}"/>
              </a:ext>
            </a:extLst>
          </p:cNvPr>
          <p:cNvSpPr/>
          <p:nvPr/>
        </p:nvSpPr>
        <p:spPr>
          <a:xfrm>
            <a:off x="940789" y="2446606"/>
            <a:ext cx="1772594" cy="250287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37A995EA-77EE-8C17-28FA-5CF678F9F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840" y="845402"/>
            <a:ext cx="5665035" cy="738205"/>
          </a:xfrm>
        </p:spPr>
        <p:txBody>
          <a:bodyPr lIns="0" tIns="0" rIns="0" bIns="0" anchor="t">
            <a:normAutofit/>
          </a:bodyPr>
          <a:lstStyle/>
          <a:p>
            <a:r>
              <a:rPr lang="en-US" sz="1600" dirty="0">
                <a:ea typeface="ＭＳ Ｐゴシック"/>
                <a:cs typeface="Calibri"/>
              </a:rPr>
              <a:t>Useful information in the circles</a:t>
            </a:r>
          </a:p>
          <a:p>
            <a:r>
              <a:rPr lang="en-US" sz="1600" dirty="0">
                <a:ea typeface="ＭＳ Ｐゴシック"/>
                <a:cs typeface="Calibri"/>
              </a:rPr>
              <a:t>Document information under the arrows</a:t>
            </a:r>
            <a:endParaRPr lang="en-US" sz="1600" dirty="0">
              <a:ea typeface="Calibri"/>
              <a:cs typeface="Calibri"/>
            </a:endParaRPr>
          </a:p>
          <a:p>
            <a:endParaRPr lang="en-US" sz="1600" dirty="0">
              <a:ea typeface="ＭＳ Ｐゴシック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B442B0F-3FCF-F1D8-00EF-97290AA876FB}"/>
              </a:ext>
            </a:extLst>
          </p:cNvPr>
          <p:cNvCxnSpPr>
            <a:cxnSpLocks/>
          </p:cNvCxnSpPr>
          <p:nvPr/>
        </p:nvCxnSpPr>
        <p:spPr>
          <a:xfrm>
            <a:off x="3397449" y="1796318"/>
            <a:ext cx="19879" cy="7382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34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0F9541-D027-CC5A-E3E3-53E0E2D5D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 anchor="t">
            <a:normAutofit/>
          </a:bodyPr>
          <a:lstStyle/>
          <a:p>
            <a:r>
              <a:rPr lang="en-US" sz="1600" dirty="0">
                <a:ea typeface="Calibri"/>
                <a:cs typeface="Calibri"/>
              </a:rPr>
              <a:t>Document a brief EMR note.</a:t>
            </a:r>
            <a:endParaRPr lang="en-US" dirty="0">
              <a:cs typeface="Calibri"/>
            </a:endParaRPr>
          </a:p>
          <a:p>
            <a:r>
              <a:rPr lang="en-US" sz="1600" dirty="0">
                <a:ea typeface="Calibri"/>
                <a:cs typeface="Calibri"/>
              </a:rPr>
              <a:t>Request further appointment if needed.</a:t>
            </a:r>
          </a:p>
          <a:p>
            <a:r>
              <a:rPr lang="en-US" sz="1600" dirty="0">
                <a:ea typeface="Calibri"/>
                <a:cs typeface="Calibri"/>
              </a:rPr>
              <a:t>Admin team will then action your decision.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253C6C-4C04-F4A7-FF39-F8CE343C4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What to do</a:t>
            </a:r>
          </a:p>
        </p:txBody>
      </p:sp>
      <p:pic>
        <p:nvPicPr>
          <p:cNvPr id="4" name="Picture 3" descr="A close-up of a document&#10;&#10;Description automatically generated">
            <a:extLst>
              <a:ext uri="{FF2B5EF4-FFF2-40B4-BE49-F238E27FC236}">
                <a16:creationId xmlns:a16="http://schemas.microsoft.com/office/drawing/2014/main" id="{87F9498C-0888-822B-AF88-FE98639DBC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5" r="194" b="-360"/>
          <a:stretch/>
        </p:blipFill>
        <p:spPr>
          <a:xfrm>
            <a:off x="1474606" y="1913802"/>
            <a:ext cx="3461548" cy="189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036771"/>
      </p:ext>
    </p:extLst>
  </p:cSld>
  <p:clrMapOvr>
    <a:masterClrMapping/>
  </p:clrMapOvr>
</p:sld>
</file>

<file path=ppt/theme/theme1.xml><?xml version="1.0" encoding="utf-8"?>
<a:theme xmlns:a="http://schemas.openxmlformats.org/drawingml/2006/main" name="AOA 2015 - 16.9 -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AG PCA - AOA 2015 (Read-Only)" id="{18B7C9FA-0CCC-6848-97E1-DFEC025E4676}" vid="{639D0B7E-42E9-4440-B80B-34354669CF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AOA 2015 - 16.9 - Template.thmx</Template>
  <TotalTime>0</TotalTime>
  <Words>288</Words>
  <Application>Microsoft Office PowerPoint</Application>
  <PresentationFormat>Custom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Courier New</vt:lpstr>
      <vt:lpstr>AOA 2015 - 16.9 - Template</vt:lpstr>
      <vt:lpstr>Connected Care project guide</vt:lpstr>
      <vt:lpstr>Unaccredited registrars</vt:lpstr>
      <vt:lpstr>What to do?</vt:lpstr>
      <vt:lpstr>What to do</vt:lpstr>
      <vt:lpstr>What to do</vt:lpstr>
      <vt:lpstr>What to do</vt:lpstr>
      <vt:lpstr>What to do</vt:lpstr>
      <vt:lpstr>What 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 + TKR PROMS project update</dc:title>
  <dc:creator/>
  <cp:lastModifiedBy/>
  <cp:revision>193</cp:revision>
  <dcterms:created xsi:type="dcterms:W3CDTF">2020-01-28T04:59:27Z</dcterms:created>
  <dcterms:modified xsi:type="dcterms:W3CDTF">2024-03-17T05:13:42Z</dcterms:modified>
</cp:coreProperties>
</file>